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</p:sldMasterIdLst>
  <p:notesMasterIdLst>
    <p:notesMasterId r:id="rId2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2" r:id="rId20"/>
  </p:sldIdLst>
  <p:sldSz cx="9144000" cy="6858000" type="screen4x3"/>
  <p:notesSz cx="6858000" cy="91440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5pPr>
    <a:lvl6pPr marL="22860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6pPr>
    <a:lvl7pPr marL="27432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7pPr>
    <a:lvl8pPr marL="32004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8pPr>
    <a:lvl9pPr marL="36576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2152" y="-10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3537" cy="12487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0798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253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7175" y="-11796713"/>
            <a:ext cx="16656050" cy="124920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379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481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</a:pPr>
            <a:r>
              <a:rPr lang="en-US" b="1">
                <a:latin typeface="Arial" charset="0"/>
                <a:cs typeface="Arial Unicode MS" charset="0"/>
              </a:rPr>
              <a:t>Fallout shelter built by Louis Severance adjacent to his home near Akron, Mich., includes a special ventilation and escape hatch, an entrance to his basement, tiny kitchen, running water, sanitary facilities, and a sleeping and living area for the family of four. The shelter cost about $1,000. It has a 10-inch reinforced concrete ceiling with thick earth cover and concrete walls. Severance says, 'Ever since I was convinced what damage H-Bombs can do, I've wanted to build the shelter. Just as with my chicken farm, when there's a need I build it."</a:t>
            </a:r>
            <a:r>
              <a:rPr lang="en-US">
                <a:latin typeface="Arial" charset="0"/>
                <a:cs typeface="Arial Unicode MS" charset="0"/>
              </a:rPr>
              <a:t> 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584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686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7175" y="-11796713"/>
            <a:ext cx="16656050" cy="124920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891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560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662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5588" y="-11796713"/>
            <a:ext cx="16649701" cy="1248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765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969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174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7175" y="-11796713"/>
            <a:ext cx="16656050" cy="124920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277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A3CF5DB-3B31-0840-A3C8-7FE3561094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647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B7A6832-9545-964E-B559-F02FCFE8E9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936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381000"/>
            <a:ext cx="2055812" cy="57134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5038" cy="57134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21CD46F-D084-C84F-B3BB-F17C4C57B0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517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3250" cy="1365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8223250" cy="19796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113213"/>
            <a:ext cx="822325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27250" cy="469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89250" cy="469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27250" cy="469900"/>
          </a:xfrm>
        </p:spPr>
        <p:txBody>
          <a:bodyPr/>
          <a:lstStyle>
            <a:lvl1pPr>
              <a:defRPr/>
            </a:lvl1pPr>
          </a:lstStyle>
          <a:p>
            <a:fld id="{6012AB4D-04D4-0248-9FA8-396B518953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223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3250" cy="1365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5425" cy="41132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4035425" cy="41132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27250" cy="469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89250" cy="469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27250" cy="469900"/>
          </a:xfrm>
        </p:spPr>
        <p:txBody>
          <a:bodyPr/>
          <a:lstStyle>
            <a:lvl1pPr>
              <a:defRPr/>
            </a:lvl1pPr>
          </a:lstStyle>
          <a:p>
            <a:fld id="{703943D9-35B4-9B47-831E-FBE72C0DF7E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6748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3250" cy="1365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27250" cy="469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89250" cy="469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27250" cy="469900"/>
          </a:xfrm>
        </p:spPr>
        <p:txBody>
          <a:bodyPr/>
          <a:lstStyle>
            <a:lvl1pPr>
              <a:defRPr/>
            </a:lvl1pPr>
          </a:lstStyle>
          <a:p>
            <a:fld id="{427DED6B-A82A-9544-A19A-8689A9EF9B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3992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B5CC544-9105-614C-8FBC-1650B0BEC4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579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4527196-923C-DA48-94C4-3F93821767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38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2F68DEF-B1DF-364E-B90D-2A10008A862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377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5425" cy="4519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4963"/>
            <a:ext cx="4035425" cy="4519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B2E0886-5F04-4940-BF9D-BA9DEB3F05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8908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5A08443-01ED-A740-9109-A40B7224B9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97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0BF4CE9-F8C7-2A4C-B42B-F8CE0E2207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8830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EE44EB3-27BC-0743-A158-3E51C71FE9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6051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544D780-BD0F-8E4B-AFF1-8D30DAEDCE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69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220C72D-1A56-3C40-8736-AA795FA757F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2620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E3E2161-BC04-2C42-A623-D603EA6AB2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5595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439DB75-FD60-D547-A802-E57DB6B134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0097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5812" cy="4519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9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DDA0996-4178-A441-B8D4-03D32762DB5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7593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76400"/>
            <a:ext cx="7766050" cy="1822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27250" cy="469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89250" cy="469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27250" cy="469900"/>
          </a:xfrm>
        </p:spPr>
        <p:txBody>
          <a:bodyPr/>
          <a:lstStyle>
            <a:lvl1pPr>
              <a:defRPr/>
            </a:lvl1pPr>
          </a:lstStyle>
          <a:p>
            <a:fld id="{AD6994FD-B9B7-744A-BC06-A3E51E2B77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790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753A03A-D258-9946-84DF-38B9366C4F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732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5425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4035425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BE917B4-E737-0E45-BDA5-B8E624DA14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526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10402CF-D362-174C-B6F2-8B54B934B6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072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91CA9AF-5A34-244D-B79F-D4075457B1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384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54C05BD-3C29-FF4C-B1D3-54ED83744AA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366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028DE94-EA4B-9A4E-B1D2-88DC45E5F3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983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156D396-1217-A34F-AAC5-5C6F2ED16A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758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6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3250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3250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2725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8925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2725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</a:defRPr>
            </a:lvl1pPr>
          </a:lstStyle>
          <a:p>
            <a:fld id="{7912283D-318E-F449-A79E-87FB48022F5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3" r:id="rId12"/>
    <p:sldLayoutId id="2147483674" r:id="rId13"/>
    <p:sldLayoutId id="2147483675" r:id="rId14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FFFF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</a:defRPr>
      </a:lvl1pPr>
      <a:lvl2pPr marL="742950" indent="-28575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FFFF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  <a:ea typeface="ＭＳ Ｐゴシック" charset="0"/>
          <a:cs typeface="Arial Unicode MS" charset="0"/>
        </a:defRPr>
      </a:lvl2pPr>
      <a:lvl3pPr marL="1143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FFFF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  <a:ea typeface="ＭＳ Ｐゴシック" charset="0"/>
          <a:cs typeface="Arial Unicode MS" charset="0"/>
        </a:defRPr>
      </a:lvl3pPr>
      <a:lvl4pPr marL="1600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FFFF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  <a:ea typeface="ＭＳ Ｐゴシック" charset="0"/>
          <a:cs typeface="Arial Unicode MS" charset="0"/>
        </a:defRPr>
      </a:lvl4pPr>
      <a:lvl5pPr marL="20574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FFFF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  <a:ea typeface="ＭＳ Ｐゴシック" charset="0"/>
          <a:cs typeface="Arial Unicode MS" charset="0"/>
        </a:defRPr>
      </a:lvl5pPr>
      <a:lvl6pPr marL="25146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FFFF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  <a:ea typeface="ＭＳ Ｐゴシック" charset="0"/>
          <a:cs typeface="Arial Unicode MS" charset="0"/>
        </a:defRPr>
      </a:lvl6pPr>
      <a:lvl7pPr marL="29718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FFFF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  <a:ea typeface="ＭＳ Ｐゴシック" charset="0"/>
          <a:cs typeface="Arial Unicode MS" charset="0"/>
        </a:defRPr>
      </a:lvl7pPr>
      <a:lvl8pPr marL="3429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FFFF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  <a:ea typeface="ＭＳ Ｐゴシック" charset="0"/>
          <a:cs typeface="Arial Unicode MS" charset="0"/>
        </a:defRPr>
      </a:lvl8pPr>
      <a:lvl9pPr marL="3886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FFFF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457200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FFFF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FFFFFF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FFFFFF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676400"/>
            <a:ext cx="7766050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2725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ahoma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8925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 eaLnBrk="1"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ahoma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2725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ahoma" charset="0"/>
              </a:defRPr>
            </a:lvl1pPr>
          </a:lstStyle>
          <a:p>
            <a:fld id="{33A109C0-DC2A-FE40-BE15-E2610056C1E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3250" cy="451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FFFF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</a:defRPr>
      </a:lvl1pPr>
      <a:lvl2pPr marL="742950" indent="-28575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FFFF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  <a:ea typeface="ＭＳ Ｐゴシック" charset="0"/>
          <a:cs typeface="Arial Unicode MS" charset="0"/>
        </a:defRPr>
      </a:lvl2pPr>
      <a:lvl3pPr marL="1143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FFFF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  <a:ea typeface="ＭＳ Ｐゴシック" charset="0"/>
          <a:cs typeface="Arial Unicode MS" charset="0"/>
        </a:defRPr>
      </a:lvl3pPr>
      <a:lvl4pPr marL="1600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FFFF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  <a:ea typeface="ＭＳ Ｐゴシック" charset="0"/>
          <a:cs typeface="Arial Unicode MS" charset="0"/>
        </a:defRPr>
      </a:lvl4pPr>
      <a:lvl5pPr marL="20574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FFFF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  <a:ea typeface="ＭＳ Ｐゴシック" charset="0"/>
          <a:cs typeface="Arial Unicode MS" charset="0"/>
        </a:defRPr>
      </a:lvl5pPr>
      <a:lvl6pPr marL="25146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FFFF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  <a:ea typeface="ＭＳ Ｐゴシック" charset="0"/>
          <a:cs typeface="Arial Unicode MS" charset="0"/>
        </a:defRPr>
      </a:lvl6pPr>
      <a:lvl7pPr marL="29718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FFFF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  <a:ea typeface="ＭＳ Ｐゴシック" charset="0"/>
          <a:cs typeface="Arial Unicode MS" charset="0"/>
        </a:defRPr>
      </a:lvl7pPr>
      <a:lvl8pPr marL="3429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FFFF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  <a:ea typeface="ＭＳ Ｐゴシック" charset="0"/>
          <a:cs typeface="Arial Unicode MS" charset="0"/>
        </a:defRPr>
      </a:lvl8pPr>
      <a:lvl9pPr marL="3886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FFFF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457200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FFFF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FFFFFF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FFFFFF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5" Type="http://schemas.openxmlformats.org/officeDocument/2006/relationships/image" Target="../media/image3.wmf"/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www.youtube.com/watch?v=IKqXu-5jw60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1066800"/>
            <a:ext cx="7772400" cy="17367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The Cold War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2743200"/>
            <a:ext cx="6400800" cy="1752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0" indent="0" algn="ctr">
              <a:buClrTx/>
              <a:buSzPct val="65000"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en-US"/>
              <a:t>International clash of ideologies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733800"/>
            <a:ext cx="1905000" cy="125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733800"/>
            <a:ext cx="1827213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609600"/>
            <a:ext cx="8229600" cy="9906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The Arms Race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93675" y="1919288"/>
            <a:ext cx="8721725" cy="5638800"/>
          </a:xfrm>
          <a:ln/>
        </p:spPr>
        <p:txBody>
          <a:bodyPr/>
          <a:lstStyle/>
          <a:p>
            <a:pPr marL="336550" indent="-336550">
              <a:buClr>
                <a:srgbClr val="00CCFF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/>
              <a:t>Nuclear weapons became the biggest     source of tension in the Cold War</a:t>
            </a:r>
          </a:p>
          <a:p>
            <a:pPr marL="1481138" lvl="1" indent="-566738">
              <a:buFont typeface="Times New Roman" charset="0"/>
              <a:buChar char="–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/>
              <a:t>The U.S. used used two nuclear bombs on Japanese cities to end World War II in 1945</a:t>
            </a:r>
          </a:p>
          <a:p>
            <a:pPr marL="1481138" lvl="1" indent="-566738">
              <a:buFont typeface="Times New Roman" charset="0"/>
              <a:buChar char="–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/>
              <a:t>The USSR tested their first nuke in 1949 </a:t>
            </a:r>
          </a:p>
          <a:p>
            <a:pPr marL="336550" indent="-336550">
              <a:buClr>
                <a:srgbClr val="00CCFF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/>
              <a:t>By the 1950’s, both sides had enough weapons to literally wipe out the other country</a:t>
            </a:r>
          </a:p>
          <a:p>
            <a:pPr marL="1481138" lvl="1" indent="-566738">
              <a:buClr>
                <a:srgbClr val="FFCC00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/>
              <a:t>MAD = Mutually Assured Destruction</a:t>
            </a:r>
          </a:p>
          <a:p>
            <a:pPr marL="336550" indent="-336550">
              <a:buClrTx/>
              <a:buSzPct val="65000"/>
              <a:buFontTx/>
              <a:buNone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endParaRPr lang="en-US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28600"/>
            <a:ext cx="2057400" cy="164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81000"/>
            <a:ext cx="8228013" cy="1370013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Cuban Missile Crisis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601788"/>
            <a:ext cx="8686800" cy="5027612"/>
          </a:xfrm>
          <a:ln/>
        </p:spPr>
        <p:txBody>
          <a:bodyPr/>
          <a:lstStyle/>
          <a:p>
            <a:pPr marL="0" indent="0">
              <a:buSzPct val="45000"/>
              <a:buFont typeface="Wingdings" charset="0"/>
              <a:buChar char=""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en-US" dirty="0">
                <a:cs typeface="Tahoma" charset="0"/>
              </a:rPr>
              <a:t>The Cold War hit its most tense moment </a:t>
            </a:r>
            <a:r>
              <a:rPr lang="en-US" dirty="0" smtClean="0">
                <a:cs typeface="Tahoma" charset="0"/>
              </a:rPr>
              <a:t>(at least within the U.S.) during </a:t>
            </a:r>
            <a:r>
              <a:rPr lang="en-US" dirty="0">
                <a:cs typeface="Tahoma" charset="0"/>
              </a:rPr>
              <a:t>the Cuban Missile </a:t>
            </a:r>
            <a:r>
              <a:rPr lang="en-US" dirty="0"/>
              <a:t>Crisis in October of 1962</a:t>
            </a:r>
          </a:p>
          <a:p>
            <a:pPr marL="0" indent="0">
              <a:buSzPct val="45000"/>
              <a:buFont typeface="Wingdings" charset="0"/>
              <a:buChar char=""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en-US" dirty="0"/>
              <a:t>Soviets </a:t>
            </a:r>
            <a:r>
              <a:rPr lang="en-US" dirty="0" smtClean="0"/>
              <a:t>planned to place missiles </a:t>
            </a:r>
            <a:r>
              <a:rPr lang="en-US" dirty="0"/>
              <a:t>in Cuba (90 miles from Florida)</a:t>
            </a:r>
          </a:p>
          <a:p>
            <a:pPr marL="0" indent="0">
              <a:buSzPct val="45000"/>
              <a:buFont typeface="Wingdings" charset="0"/>
              <a:buChar char=""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en-US" dirty="0">
                <a:cs typeface="Tahoma" charset="0"/>
              </a:rPr>
              <a:t>After 13 tense days of negotiation with U.S. President John F. Kennedy, Soviet President </a:t>
            </a:r>
            <a:r>
              <a:rPr lang="en-US" dirty="0" err="1">
                <a:cs typeface="Tahoma" charset="0"/>
              </a:rPr>
              <a:t>Kruschev</a:t>
            </a:r>
            <a:r>
              <a:rPr lang="en-US" dirty="0">
                <a:cs typeface="Tahoma" charset="0"/>
              </a:rPr>
              <a:t> agreed to remove </a:t>
            </a:r>
            <a:r>
              <a:rPr lang="en-US" dirty="0"/>
              <a:t>missiles from </a:t>
            </a:r>
            <a:r>
              <a:rPr lang="en-US" dirty="0" smtClean="0"/>
              <a:t>Cuba</a:t>
            </a:r>
          </a:p>
          <a:p>
            <a:pPr marL="0" indent="0">
              <a:buSzPct val="45000"/>
              <a:buFont typeface="Wingdings" charset="0"/>
              <a:buChar char=""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en-US" dirty="0" smtClean="0"/>
              <a:t>A Washington-Moscow “hotline” was established to negotiate </a:t>
            </a:r>
            <a:r>
              <a:rPr lang="en-US" smtClean="0"/>
              <a:t>future tensions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128588"/>
            <a:ext cx="7770813" cy="2105025"/>
          </a:xfrm>
          <a:ln/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b="1">
                <a:solidFill>
                  <a:srgbClr val="000000"/>
                </a:solidFill>
                <a:effectLst/>
              </a:rPr>
              <a:t>What was it like to live under the threat of a nuclear attack?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0813" cy="4113213"/>
          </a:xfrm>
          <a:ln/>
        </p:spPr>
        <p:txBody>
          <a:bodyPr lIns="90000" tIns="46800" rIns="90000" bIns="46800"/>
          <a:lstStyle/>
          <a:p>
            <a:pPr indent="-334963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/>
          </a:p>
          <a:p>
            <a:pPr indent="-334963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>
                <a:solidFill>
                  <a:srgbClr val="000000"/>
                </a:solidFill>
                <a:effectLst/>
              </a:rPr>
              <a:t>Duck and Cover:  </a:t>
            </a:r>
            <a:r>
              <a:rPr lang="en-US">
                <a:solidFill>
                  <a:srgbClr val="000000"/>
                </a:solidFill>
                <a:effectLst/>
                <a:hlinkClick r:id="rId3"/>
              </a:rPr>
              <a:t>http://www.youtube.com/watch?v=IKqXu-5jw60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-9525"/>
            <a:ext cx="8610600" cy="681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06363"/>
            <a:ext cx="8229600" cy="9906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Tension around the world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49275" y="979488"/>
            <a:ext cx="8229600" cy="5513387"/>
          </a:xfrm>
          <a:ln/>
        </p:spPr>
        <p:txBody>
          <a:bodyPr/>
          <a:lstStyle/>
          <a:p>
            <a:pPr marL="336550" indent="-336550">
              <a:buClr>
                <a:srgbClr val="00CCFF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 sz="2800" dirty="0"/>
              <a:t>The U.S. never actually </a:t>
            </a:r>
            <a:r>
              <a:rPr lang="en-US" sz="2800" dirty="0" smtClean="0"/>
              <a:t>went</a:t>
            </a:r>
            <a:r>
              <a:rPr lang="en-US" sz="2800" dirty="0" smtClean="0"/>
              <a:t> </a:t>
            </a:r>
            <a:r>
              <a:rPr lang="en-US" sz="2800" dirty="0"/>
              <a:t>to battle with the Soviets</a:t>
            </a:r>
          </a:p>
          <a:p>
            <a:pPr marL="336550" indent="-336550">
              <a:buClr>
                <a:srgbClr val="00CCFF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 sz="2800" dirty="0"/>
              <a:t>Rather, U.S. fought in places to prevent the spread of Soviet influence - e.g. Korea, Vietnam, Cuba, Nicaragua</a:t>
            </a:r>
          </a:p>
          <a:p>
            <a:pPr marL="336550" indent="-336550">
              <a:buClr>
                <a:srgbClr val="00CCFF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 sz="2800" dirty="0"/>
              <a:t>Americans were afraid of “Domino Effect” – if China falls to Communism, then Korea will fall, then Vietnam will fall, then Cambodia will fall…</a:t>
            </a:r>
          </a:p>
          <a:p>
            <a:pPr marL="336550" indent="-336550">
              <a:buClr>
                <a:srgbClr val="00CCFF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 sz="2800" dirty="0"/>
              <a:t>Both the U.S. </a:t>
            </a:r>
            <a:r>
              <a:rPr lang="en-US" sz="2800" dirty="0" smtClean="0"/>
              <a:t>and </a:t>
            </a:r>
            <a:r>
              <a:rPr lang="en-US" sz="2800" dirty="0"/>
              <a:t>Soviets also fought “proxy wars” - supporting rival forces within countries in Southeast Asia, the Middle East, Africa, and Latin America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191000" y="0"/>
            <a:ext cx="4495800" cy="13716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How did it end?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0141" y="0"/>
            <a:ext cx="4038600" cy="6629400"/>
          </a:xfrm>
          <a:ln/>
        </p:spPr>
        <p:txBody>
          <a:bodyPr/>
          <a:lstStyle/>
          <a:p>
            <a:pPr marL="336550" indent="-336550">
              <a:spcBef>
                <a:spcPts val="600"/>
              </a:spcBef>
              <a:buClr>
                <a:srgbClr val="00CCFF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 sz="2400" dirty="0"/>
              <a:t>Presidents Reagan and Premier Gorbachev </a:t>
            </a:r>
            <a:r>
              <a:rPr lang="en-US" sz="2400" dirty="0" smtClean="0"/>
              <a:t>began </a:t>
            </a:r>
            <a:r>
              <a:rPr lang="en-US" sz="2400" dirty="0"/>
              <a:t>peace talks in the mid-1980’s</a:t>
            </a:r>
          </a:p>
          <a:p>
            <a:pPr marL="336550" indent="-336550">
              <a:spcBef>
                <a:spcPts val="600"/>
              </a:spcBef>
              <a:buClr>
                <a:srgbClr val="00CCFF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 sz="2400" dirty="0"/>
              <a:t>By late 1980’s, Soviets </a:t>
            </a:r>
            <a:r>
              <a:rPr lang="en-US" sz="2400" dirty="0" smtClean="0"/>
              <a:t>had </a:t>
            </a:r>
            <a:r>
              <a:rPr lang="en-US" sz="2400" dirty="0"/>
              <a:t>loosened their grip on other countries they had controlled</a:t>
            </a:r>
          </a:p>
          <a:p>
            <a:pPr marL="336550" indent="-336550">
              <a:spcBef>
                <a:spcPts val="600"/>
              </a:spcBef>
              <a:buClr>
                <a:srgbClr val="00CCFF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 sz="2400" dirty="0"/>
              <a:t>Communist Party </a:t>
            </a:r>
            <a:r>
              <a:rPr lang="en-US" sz="2400" dirty="0" smtClean="0"/>
              <a:t>stepped </a:t>
            </a:r>
            <a:r>
              <a:rPr lang="en-US" sz="2400" dirty="0"/>
              <a:t>out of power in 1989 after 73-year reign</a:t>
            </a:r>
          </a:p>
          <a:p>
            <a:pPr marL="336550" indent="-336550">
              <a:spcBef>
                <a:spcPts val="600"/>
              </a:spcBef>
              <a:buClr>
                <a:srgbClr val="00CCFF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 sz="2400" dirty="0"/>
              <a:t>November, 1989:  Removal of Berlin Wall </a:t>
            </a:r>
            <a:r>
              <a:rPr lang="en-US" sz="2400" dirty="0" smtClean="0"/>
              <a:t>began</a:t>
            </a:r>
            <a:endParaRPr lang="en-US" sz="2400" dirty="0"/>
          </a:p>
          <a:p>
            <a:pPr marL="336550" indent="-336550">
              <a:spcBef>
                <a:spcPts val="600"/>
              </a:spcBef>
              <a:buClr>
                <a:srgbClr val="00CCFF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 sz="2400" dirty="0"/>
              <a:t>Soviet Union </a:t>
            </a:r>
            <a:r>
              <a:rPr lang="en-US" sz="2400" dirty="0" smtClean="0"/>
              <a:t>broke apart, divided into </a:t>
            </a:r>
            <a:r>
              <a:rPr lang="en-US" sz="2400" dirty="0"/>
              <a:t>15 countries in 1991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648200" y="1981200"/>
            <a:ext cx="4038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835" y="1828800"/>
            <a:ext cx="4866237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0"/>
            <a:ext cx="469257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2514600"/>
            <a:ext cx="2362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1989</a:t>
            </a:r>
          </a:p>
          <a:p>
            <a:r>
              <a:rPr lang="en-US" sz="2400" dirty="0" smtClean="0"/>
              <a:t>West Germans break down the Berlin Wall while East German border guards look 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843601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609600"/>
            <a:ext cx="6400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baseline="30000" dirty="0"/>
              <a:t>Nuclear Arms </a:t>
            </a:r>
            <a:r>
              <a:rPr lang="en-US" sz="6600" baseline="30000" dirty="0" smtClean="0"/>
              <a:t>Reduction</a:t>
            </a:r>
            <a:endParaRPr lang="en-US" sz="6600" baseline="30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1524000"/>
            <a:ext cx="6428475" cy="4724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" y="1752600"/>
            <a:ext cx="1828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U.S. and the USSR signed the START treaty in 1991.</a:t>
            </a:r>
          </a:p>
          <a:p>
            <a:endParaRPr lang="en-US" sz="2000" dirty="0"/>
          </a:p>
          <a:p>
            <a:r>
              <a:rPr lang="en-US" sz="2000" dirty="0" smtClean="0"/>
              <a:t>This led to both countries reducing the size of their nuclear arsenals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840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69888" y="103188"/>
            <a:ext cx="8224837" cy="11779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</a:rPr>
              <a:t>Nuclear weapons today?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8" y="1093788"/>
            <a:ext cx="8778875" cy="484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048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514600" y="5303838"/>
            <a:ext cx="6264275" cy="1554162"/>
          </a:xfrm>
          <a:ln/>
        </p:spPr>
        <p:txBody>
          <a:bodyPr lIns="0" tIns="0" rIns="0" bIns="0" anchor="ctr"/>
          <a:lstStyle/>
          <a:p>
            <a:pPr marL="0" indent="0"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200" dirty="0">
                <a:solidFill>
                  <a:srgbClr val="000000"/>
                </a:solidFill>
                <a:effectLst/>
              </a:rPr>
              <a:t>Dark </a:t>
            </a:r>
            <a:r>
              <a:rPr lang="en-US" sz="2200" dirty="0" smtClean="0">
                <a:solidFill>
                  <a:srgbClr val="000000"/>
                </a:solidFill>
                <a:effectLst/>
              </a:rPr>
              <a:t>purple:  </a:t>
            </a:r>
            <a:r>
              <a:rPr lang="en-US" sz="2200" dirty="0">
                <a:solidFill>
                  <a:srgbClr val="000000"/>
                </a:solidFill>
                <a:effectLst/>
              </a:rPr>
              <a:t>Large stockpile with global range</a:t>
            </a:r>
          </a:p>
          <a:p>
            <a:pPr marL="0" indent="0"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200" dirty="0">
                <a:solidFill>
                  <a:srgbClr val="000000"/>
                </a:solidFill>
                <a:effectLst/>
              </a:rPr>
              <a:t>Medium </a:t>
            </a:r>
            <a:r>
              <a:rPr lang="en-US" sz="2200" dirty="0" smtClean="0">
                <a:solidFill>
                  <a:srgbClr val="000000"/>
                </a:solidFill>
                <a:effectLst/>
              </a:rPr>
              <a:t>purple:  </a:t>
            </a:r>
            <a:r>
              <a:rPr lang="en-US" sz="2200" dirty="0">
                <a:solidFill>
                  <a:srgbClr val="000000"/>
                </a:solidFill>
                <a:effectLst/>
              </a:rPr>
              <a:t>Small stockpile with global range</a:t>
            </a:r>
          </a:p>
          <a:p>
            <a:pPr marL="0" indent="0"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200" dirty="0">
                <a:solidFill>
                  <a:srgbClr val="000000"/>
                </a:solidFill>
                <a:effectLst/>
              </a:rPr>
              <a:t>Pale blue:  Small stockpile with regional range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229600" cy="13716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What was the Cold War?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495800"/>
          </a:xfrm>
          <a:ln/>
        </p:spPr>
        <p:txBody>
          <a:bodyPr/>
          <a:lstStyle/>
          <a:p>
            <a:pPr marL="336550" indent="-336550">
              <a:lnSpc>
                <a:spcPct val="90000"/>
              </a:lnSpc>
              <a:buClr>
                <a:srgbClr val="00CCFF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/>
              <a:t>A conflict between the world’s two super-powers – the U.S. and the Soviet Union (USSR)</a:t>
            </a:r>
          </a:p>
          <a:p>
            <a:pPr marL="336550" indent="-336550">
              <a:lnSpc>
                <a:spcPct val="90000"/>
              </a:lnSpc>
              <a:buClr>
                <a:srgbClr val="00CCFF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/>
              <a:t>Lasted from 1945 until the break up of the Soviet Union in 1991</a:t>
            </a:r>
          </a:p>
          <a:p>
            <a:pPr marL="336550" indent="-336550">
              <a:lnSpc>
                <a:spcPct val="90000"/>
              </a:lnSpc>
              <a:buClr>
                <a:srgbClr val="00CCFF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/>
              <a:t>The two countries never directly fought each other on the battlefield</a:t>
            </a:r>
          </a:p>
          <a:p>
            <a:pPr marL="336550" indent="-336550">
              <a:lnSpc>
                <a:spcPct val="90000"/>
              </a:lnSpc>
              <a:buClr>
                <a:srgbClr val="00CCFF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/>
              <a:t>Rather, they competed for influence over other parts of the world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8229600" cy="13716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Roots of the Cold War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5105400" cy="4724400"/>
          </a:xfrm>
          <a:ln/>
        </p:spPr>
        <p:txBody>
          <a:bodyPr/>
          <a:lstStyle/>
          <a:p>
            <a:pPr marL="336550" indent="-336550">
              <a:buClr>
                <a:srgbClr val="00CCFF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/>
              <a:t>U.S. and Soviet Union had been allies during WWII</a:t>
            </a:r>
          </a:p>
          <a:p>
            <a:pPr marL="336550" indent="-336550">
              <a:buClr>
                <a:srgbClr val="00CCFF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/>
              <a:t>Soviets suffered more than any other Allied nation at the hands of Nazi Germany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608138"/>
            <a:ext cx="3886200" cy="31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57200" y="5029200"/>
            <a:ext cx="8305800" cy="244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36550" indent="-336550"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 marL="1257300" indent="-336550"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>
              <a:buClr>
                <a:srgbClr val="00CCFF"/>
              </a:buClr>
              <a:buSzPct val="140000"/>
              <a:buFont typeface="Wingdings" charset="0"/>
              <a:buChar char=""/>
            </a:pP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</a:rPr>
              <a:t>As WWII comes to a close in 1945, U.S. and Soviets </a:t>
            </a: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</a:rPr>
              <a:t>competed </a:t>
            </a: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</a:rPr>
              <a:t>for influence in a rebuilding Europe, and eventually the entire world</a:t>
            </a:r>
          </a:p>
          <a:p>
            <a:pPr lvl="2">
              <a:buClrTx/>
              <a:buSzPct val="140000"/>
              <a:buFontTx/>
              <a:buNone/>
            </a:pPr>
            <a:endParaRPr lang="en-US" sz="2800" dirty="0"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</a:endParaRPr>
          </a:p>
          <a:p>
            <a:pPr>
              <a:spcBef>
                <a:spcPts val="1750"/>
              </a:spcBef>
              <a:buClrTx/>
              <a:buFontTx/>
              <a:buNone/>
            </a:pPr>
            <a:endParaRPr lang="en-US" sz="2800" dirty="0"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229600" cy="11430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“Spheres of Influence”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95400"/>
            <a:ext cx="8305800" cy="5322888"/>
          </a:xfrm>
          <a:ln/>
        </p:spPr>
        <p:txBody>
          <a:bodyPr/>
          <a:lstStyle/>
          <a:p>
            <a:pPr marL="336550" indent="-336550">
              <a:lnSpc>
                <a:spcPct val="90000"/>
              </a:lnSpc>
              <a:buClr>
                <a:srgbClr val="00CCFF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 dirty="0"/>
              <a:t>Soviet dictator Josef Stalin </a:t>
            </a:r>
            <a:r>
              <a:rPr lang="en-US" dirty="0" smtClean="0"/>
              <a:t>wanted </a:t>
            </a:r>
            <a:r>
              <a:rPr lang="en-US" dirty="0"/>
              <a:t>Eastern Europe under Soviet control to act as a “buffer zone” from any future invasions</a:t>
            </a:r>
          </a:p>
          <a:p>
            <a:pPr marL="336550" indent="-336550">
              <a:lnSpc>
                <a:spcPct val="90000"/>
              </a:lnSpc>
              <a:buClr>
                <a:srgbClr val="00CCFF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 dirty="0"/>
              <a:t>Stalin </a:t>
            </a:r>
            <a:r>
              <a:rPr lang="en-US" dirty="0" smtClean="0"/>
              <a:t>promised </a:t>
            </a:r>
            <a:r>
              <a:rPr lang="en-US" dirty="0"/>
              <a:t>to allow free elections in Poland, but later goes against this promise</a:t>
            </a:r>
          </a:p>
          <a:p>
            <a:pPr marL="336550" indent="-336550">
              <a:lnSpc>
                <a:spcPct val="90000"/>
              </a:lnSpc>
              <a:buClr>
                <a:srgbClr val="00CCFF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 dirty="0"/>
              <a:t>American President Truman </a:t>
            </a:r>
            <a:r>
              <a:rPr lang="en-US" dirty="0" smtClean="0"/>
              <a:t>pushed </a:t>
            </a:r>
            <a:r>
              <a:rPr lang="en-US" dirty="0"/>
              <a:t>for </a:t>
            </a:r>
            <a:r>
              <a:rPr lang="en-US" dirty="0" smtClean="0"/>
              <a:t>liberal democracies </a:t>
            </a:r>
            <a:r>
              <a:rPr lang="en-US" dirty="0"/>
              <a:t>in Europe, which will create new markets for American goods</a:t>
            </a:r>
          </a:p>
          <a:p>
            <a:pPr marL="336550" indent="-336550">
              <a:lnSpc>
                <a:spcPct val="90000"/>
              </a:lnSpc>
              <a:buClr>
                <a:srgbClr val="00CCFF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 dirty="0"/>
              <a:t>“Truman Doctrine” </a:t>
            </a:r>
            <a:r>
              <a:rPr lang="en-US" dirty="0" smtClean="0"/>
              <a:t>declared </a:t>
            </a:r>
            <a:r>
              <a:rPr lang="en-US" dirty="0"/>
              <a:t>that U.S. will combat Communist influence worldwide</a:t>
            </a:r>
          </a:p>
          <a:p>
            <a:pPr marL="336550" indent="-336550">
              <a:lnSpc>
                <a:spcPct val="90000"/>
              </a:lnSpc>
              <a:buClrTx/>
              <a:buSzPct val="65000"/>
              <a:buFontTx/>
              <a:buNone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The “Iron Curtain”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990600"/>
            <a:ext cx="8229600" cy="2590800"/>
          </a:xfrm>
          <a:ln/>
        </p:spPr>
        <p:txBody>
          <a:bodyPr/>
          <a:lstStyle/>
          <a:p>
            <a:pPr marL="336550" indent="-336550">
              <a:spcBef>
                <a:spcPts val="700"/>
              </a:spcBef>
              <a:buClr>
                <a:srgbClr val="00CCFF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 sz="2800" dirty="0"/>
              <a:t>By 1946, Communist, Soviet-controlled governments </a:t>
            </a:r>
            <a:r>
              <a:rPr lang="en-US" sz="2800" dirty="0" smtClean="0"/>
              <a:t>were </a:t>
            </a:r>
            <a:r>
              <a:rPr lang="en-US" sz="2800" dirty="0"/>
              <a:t>in place in most of central and eastern Europe, creating a </a:t>
            </a:r>
            <a:r>
              <a:rPr lang="en-US" sz="2800" u="sng" dirty="0"/>
              <a:t>strict boundary with democratic, American-influenced Western Europe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00400"/>
            <a:ext cx="5410200" cy="351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352800"/>
            <a:ext cx="3136900" cy="32766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81000"/>
            <a:ext cx="8224838" cy="1366838"/>
          </a:xfrm>
          <a:ln/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Building alliances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981200"/>
            <a:ext cx="8224838" cy="4114800"/>
          </a:xfrm>
          <a:ln/>
        </p:spPr>
        <p:txBody>
          <a:bodyPr/>
          <a:lstStyle/>
          <a:p>
            <a:pPr indent="-341313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/>
              <a:t>Western liberal democracies (US, UK, France, Canada, West Germany, and others) formed a military alliance called the North Atlantic Treaty Organization (NATO)</a:t>
            </a:r>
          </a:p>
          <a:p>
            <a:pPr marL="2286000" lvl="2" indent="-455613">
              <a:buFont typeface="Times New Roman" charset="0"/>
              <a:buChar char="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/>
              <a:t>NATO is still around today and sends soldiers to places like Afghanistan</a:t>
            </a:r>
          </a:p>
          <a:p>
            <a:pPr indent="-341313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/>
              <a:t>Communist countries form the Warsaw Pact</a:t>
            </a:r>
          </a:p>
          <a:p>
            <a:pPr marL="2286000" lvl="2" indent="-455613">
              <a:buFont typeface="Times New Roman" charset="0"/>
              <a:buChar char="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/>
              <a:t>Eastern European countries ruled as “satellites” of the Soviet Union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900" y="0"/>
            <a:ext cx="66633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936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229600" cy="11430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/>
              <a:t>Raising the Stakes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19200"/>
            <a:ext cx="8412163" cy="6016625"/>
          </a:xfrm>
          <a:ln/>
        </p:spPr>
        <p:txBody>
          <a:bodyPr/>
          <a:lstStyle/>
          <a:p>
            <a:pPr marL="336550" indent="-336550">
              <a:spcBef>
                <a:spcPts val="700"/>
              </a:spcBef>
              <a:buClr>
                <a:srgbClr val="00CCFF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 sz="2800" dirty="0"/>
              <a:t>Expanded Soviet influence </a:t>
            </a:r>
            <a:r>
              <a:rPr lang="en-US" sz="2800" dirty="0" smtClean="0"/>
              <a:t>made </a:t>
            </a:r>
            <a:r>
              <a:rPr lang="en-US" sz="2800" dirty="0"/>
              <a:t>Americans fear that their dominance may be coming to an end</a:t>
            </a:r>
          </a:p>
          <a:p>
            <a:pPr marL="736600" lvl="1" indent="-279400">
              <a:spcBef>
                <a:spcPts val="600"/>
              </a:spcBef>
              <a:buClr>
                <a:srgbClr val="FFCC00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 sz="2500" dirty="0"/>
              <a:t>Mao Zedong </a:t>
            </a:r>
            <a:r>
              <a:rPr lang="en-US" sz="2500" dirty="0" smtClean="0"/>
              <a:t>led </a:t>
            </a:r>
            <a:r>
              <a:rPr lang="en-US" sz="2500" dirty="0"/>
              <a:t>successful Communist revolution in China (1949)</a:t>
            </a:r>
          </a:p>
          <a:p>
            <a:pPr marL="736600" lvl="1" indent="-279400">
              <a:spcBef>
                <a:spcPts val="600"/>
              </a:spcBef>
              <a:buClr>
                <a:srgbClr val="FFCC00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 sz="2500" dirty="0"/>
              <a:t>Soviets successfully </a:t>
            </a:r>
            <a:r>
              <a:rPr lang="en-US" sz="2500" dirty="0" smtClean="0"/>
              <a:t>tested </a:t>
            </a:r>
            <a:r>
              <a:rPr lang="en-US" sz="2500" dirty="0"/>
              <a:t>atomic bomb (1949)</a:t>
            </a:r>
          </a:p>
          <a:p>
            <a:pPr marL="736600" lvl="1" indent="-279400">
              <a:spcBef>
                <a:spcPts val="600"/>
              </a:spcBef>
              <a:buClr>
                <a:srgbClr val="FFCC00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 sz="2500" dirty="0"/>
              <a:t>Communists North Korea </a:t>
            </a:r>
            <a:r>
              <a:rPr lang="en-US" sz="2500" dirty="0" smtClean="0"/>
              <a:t>invaded </a:t>
            </a:r>
            <a:r>
              <a:rPr lang="en-US" sz="2500" dirty="0"/>
              <a:t>South Korea, retreats but withstands U.S. military conflict (1950-51)</a:t>
            </a:r>
          </a:p>
          <a:p>
            <a:pPr marL="736600" lvl="1" indent="-279400">
              <a:spcBef>
                <a:spcPts val="600"/>
              </a:spcBef>
              <a:buClr>
                <a:srgbClr val="FFCC00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 sz="2500" dirty="0"/>
              <a:t>Soviets </a:t>
            </a:r>
            <a:r>
              <a:rPr lang="en-US" sz="2500" dirty="0" smtClean="0"/>
              <a:t>sent </a:t>
            </a:r>
            <a:r>
              <a:rPr lang="en-US" sz="2500" dirty="0"/>
              <a:t>first satellite into space – Sputnik (1957)</a:t>
            </a:r>
          </a:p>
          <a:p>
            <a:pPr marL="736600" lvl="1" indent="-279400">
              <a:spcBef>
                <a:spcPts val="600"/>
              </a:spcBef>
              <a:buClr>
                <a:srgbClr val="FFCC00"/>
              </a:buClr>
              <a:buSzPct val="65000"/>
              <a:buFont typeface="Wingdings" charset="0"/>
              <a:buChar char="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 sz="2500" dirty="0"/>
              <a:t>Communist East Germany government </a:t>
            </a:r>
            <a:r>
              <a:rPr lang="en-US" sz="2500" dirty="0" smtClean="0"/>
              <a:t>constructed </a:t>
            </a:r>
            <a:r>
              <a:rPr lang="en-US" sz="2500" dirty="0"/>
              <a:t>Berlin Wall to prevent its citizens from escaping to the “free” West (1961)</a:t>
            </a:r>
          </a:p>
          <a:p>
            <a:pPr marL="336550" indent="-336550">
              <a:spcBef>
                <a:spcPts val="700"/>
              </a:spcBef>
              <a:buClr>
                <a:srgbClr val="00CCFF"/>
              </a:buClr>
              <a:buSzPct val="65000"/>
              <a:buFont typeface="Wingdings" charset="0"/>
              <a:buNone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endParaRPr lang="en-US" sz="2800" dirty="0"/>
          </a:p>
          <a:p>
            <a:pPr marL="736600" lvl="1" indent="-279400">
              <a:spcBef>
                <a:spcPts val="600"/>
              </a:spcBef>
              <a:buClrTx/>
              <a:buSzPct val="65000"/>
              <a:buFontTx/>
              <a:buNone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endParaRPr lang="en-US" sz="2400" dirty="0"/>
          </a:p>
          <a:p>
            <a:pPr marL="736600" lvl="1" indent="-279400">
              <a:spcBef>
                <a:spcPts val="600"/>
              </a:spcBef>
              <a:buClrTx/>
              <a:buSzPct val="65000"/>
              <a:buFontTx/>
              <a:buNone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endParaRPr lang="en-US" sz="24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524000"/>
            <a:ext cx="6934200" cy="52006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0" y="304800"/>
            <a:ext cx="777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The </a:t>
            </a:r>
            <a:r>
              <a:rPr lang="en-US" sz="4000" dirty="0"/>
              <a:t>Berlin Wall</a:t>
            </a:r>
            <a:br>
              <a:rPr lang="en-US" sz="4000" dirty="0"/>
            </a:br>
            <a:r>
              <a:rPr lang="en-US" sz="2800" dirty="0"/>
              <a:t>(</a:t>
            </a:r>
            <a:r>
              <a:rPr lang="en-US" sz="2800" dirty="0" err="1"/>
              <a:t>Graffitied</a:t>
            </a:r>
            <a:r>
              <a:rPr lang="en-US" sz="2800" dirty="0"/>
              <a:t> side on West, “death strip” on East) </a:t>
            </a:r>
            <a:endParaRPr lang="en-US" sz="2800" dirty="0" smtClean="0">
              <a:effectLst/>
            </a:endParaRPr>
          </a:p>
          <a:p>
            <a:pPr algn="ctr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35053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ahoma"/>
        <a:ea typeface="ＭＳ Ｐゴシック"/>
        <a:cs typeface="Arial Unicode MS"/>
      </a:majorFont>
      <a:minorFont>
        <a:latin typeface="Tahoma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ahoma"/>
        <a:ea typeface="ＭＳ Ｐゴシック"/>
        <a:cs typeface="Arial Unicode MS"/>
      </a:majorFont>
      <a:minorFont>
        <a:latin typeface="Tahoma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6156</TotalTime>
  <Words>919</Words>
  <Application>Microsoft Macintosh PowerPoint</Application>
  <PresentationFormat>On-screen Show (4:3)</PresentationFormat>
  <Paragraphs>68</Paragraphs>
  <Slides>18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Office Theme</vt:lpstr>
      <vt:lpstr>The Cold War</vt:lpstr>
      <vt:lpstr>What was the Cold War?</vt:lpstr>
      <vt:lpstr>Roots of the Cold War</vt:lpstr>
      <vt:lpstr>“Spheres of Influence”</vt:lpstr>
      <vt:lpstr>The “Iron Curtain”</vt:lpstr>
      <vt:lpstr>Building alliances</vt:lpstr>
      <vt:lpstr>PowerPoint Presentation</vt:lpstr>
      <vt:lpstr>Raising the Stakes</vt:lpstr>
      <vt:lpstr>PowerPoint Presentation</vt:lpstr>
      <vt:lpstr>The Arms Race</vt:lpstr>
      <vt:lpstr>Cuban Missile Crisis</vt:lpstr>
      <vt:lpstr>What was it like to live under the threat of a nuclear attack?</vt:lpstr>
      <vt:lpstr>PowerPoint Presentation</vt:lpstr>
      <vt:lpstr>Tension around the world</vt:lpstr>
      <vt:lpstr>How did it end?</vt:lpstr>
      <vt:lpstr>PowerPoint Presentation</vt:lpstr>
      <vt:lpstr>PowerPoint Presentation</vt:lpstr>
      <vt:lpstr>Nuclear weapons today?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Cold War</dc:title>
  <dc:creator>Dominic Lambek</dc:creator>
  <cp:lastModifiedBy>Dom Lambek</cp:lastModifiedBy>
  <cp:revision>14</cp:revision>
  <cp:lastPrinted>1601-01-01T00:00:00Z</cp:lastPrinted>
  <dcterms:created xsi:type="dcterms:W3CDTF">2008-04-18T03:06:53Z</dcterms:created>
  <dcterms:modified xsi:type="dcterms:W3CDTF">2018-01-08T04:14:57Z</dcterms:modified>
</cp:coreProperties>
</file>